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1"/>
  </p:sldMasterIdLst>
  <p:notesMasterIdLst>
    <p:notesMasterId r:id="rId8"/>
  </p:notesMasterIdLst>
  <p:sldIdLst>
    <p:sldId id="256" r:id="rId2"/>
    <p:sldId id="265" r:id="rId3"/>
    <p:sldId id="259" r:id="rId4"/>
    <p:sldId id="261" r:id="rId5"/>
    <p:sldId id="263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B397A-02B3-420D-A568-995830A89D41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BFE13-B8DD-40D2-B78A-34C8BFDC4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6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1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6934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08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5786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4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07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9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3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5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7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8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5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9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3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513E6-82D4-4D2F-80C7-4303CE5B404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32376B-C68B-4E83-BFDC-CAE8B8F7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9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3870" y="499529"/>
            <a:ext cx="10418884" cy="3254786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ka-GE" dirty="0" smtClean="0"/>
              <a:t>   </a:t>
            </a:r>
            <a:br>
              <a:rPr lang="ka-GE" dirty="0" smtClean="0"/>
            </a:br>
            <a:r>
              <a:rPr lang="ka-GE" dirty="0" smtClean="0"/>
              <a:t>     პროფესიული პროგრამა</a:t>
            </a:r>
            <a:br>
              <a:rPr lang="ka-GE" dirty="0" smtClean="0"/>
            </a:br>
            <a:r>
              <a:rPr lang="ka-GE" dirty="0" smtClean="0"/>
              <a:t>               </a:t>
            </a:r>
            <a:r>
              <a:rPr lang="ka-GE" dirty="0" smtClean="0">
                <a:solidFill>
                  <a:srgbClr val="FF0000"/>
                </a:solidFill>
              </a:rPr>
              <a:t>მხატვრული ქსოვილები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838" y="3843867"/>
            <a:ext cx="9601200" cy="1947333"/>
          </a:xfrm>
        </p:spPr>
        <p:txBody>
          <a:bodyPr>
            <a:normAutofit fontScale="92500" lnSpcReduction="10000"/>
          </a:bodyPr>
          <a:lstStyle/>
          <a:p>
            <a:r>
              <a:rPr lang="ka-G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აკაკი წერეთლის სახელმწიფო უნივერსიტეტი</a:t>
            </a:r>
            <a:br>
              <a:rPr lang="ka-G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a-GE" sz="3600" dirty="0" smtClean="0"/>
              <a:t/>
            </a:r>
            <a:br>
              <a:rPr lang="ka-GE" sz="3600" dirty="0" smtClean="0"/>
            </a:br>
            <a:r>
              <a:rPr lang="ka-GE" sz="3600" b="1" dirty="0" smtClean="0"/>
              <a:t>                 </a:t>
            </a:r>
            <a:r>
              <a:rPr lang="ka-G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პროფესიული განათლების ცენტრი</a:t>
            </a:r>
            <a:br>
              <a:rPr lang="ka-G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517" y="499529"/>
            <a:ext cx="3205238" cy="15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8" y="7304"/>
            <a:ext cx="12121662" cy="880720"/>
          </a:xfr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ka-GE" dirty="0" smtClean="0"/>
              <a:t>მხატვრული ქსოვილები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0800000" flipV="1">
            <a:off x="2252373" y="5804940"/>
            <a:ext cx="8016210" cy="92333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სახელმწიფო დიპლომი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373" y="963561"/>
            <a:ext cx="8016209" cy="49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436" y="124691"/>
            <a:ext cx="10581564" cy="1622222"/>
          </a:xfrm>
        </p:spPr>
        <p:txBody>
          <a:bodyPr>
            <a:noAutofit/>
          </a:bodyPr>
          <a:lstStyle/>
          <a:p>
            <a:r>
              <a:rPr lang="ka-GE" sz="2400" b="1" dirty="0" smtClean="0"/>
              <a:t>პროგრამის </a:t>
            </a:r>
            <a:r>
              <a:rPr lang="ka-GE" sz="2400" b="1" dirty="0"/>
              <a:t>მიზანი</a:t>
            </a:r>
            <a:r>
              <a:rPr lang="en-US" sz="2400" b="1" dirty="0"/>
              <a:t>: </a:t>
            </a:r>
            <a:r>
              <a:rPr lang="ka-GE" sz="2400" dirty="0"/>
              <a:t>პროფესიული საგანმანათლებლო პროგრამის მიზანია უზრუნველყოს როგორც ადგილობრივი, ასევე საერთაშორისო შრომის ბაზრისთვის კონკურენტუნარიანი კადრების მომზადება </a:t>
            </a:r>
            <a:r>
              <a:rPr lang="en-GB" sz="2400" dirty="0" err="1"/>
              <a:t>მხატვრულ</a:t>
            </a:r>
            <a:r>
              <a:rPr lang="ka-GE" sz="2400" dirty="0"/>
              <a:t>ი</a:t>
            </a:r>
            <a:r>
              <a:rPr lang="en-GB" sz="2400" dirty="0"/>
              <a:t> </a:t>
            </a:r>
            <a:r>
              <a:rPr lang="en-GB" sz="2400" dirty="0" err="1"/>
              <a:t>ქსოვ</a:t>
            </a:r>
            <a:r>
              <a:rPr lang="ka-GE" sz="2400" dirty="0"/>
              <a:t>ილების  მიმართულებით.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847" y="1746913"/>
            <a:ext cx="7409379" cy="51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5914" y="0"/>
            <a:ext cx="108260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2000" b="1" dirty="0">
                <a:ea typeface="Sylfaen" panose="010A0502050306030303" pitchFamily="18" charset="0"/>
                <a:cs typeface="Sylfaen" panose="010A0502050306030303" pitchFamily="18" charset="0"/>
              </a:rPr>
              <a:t>კურსდამთავრებულთა კარიერული </a:t>
            </a:r>
            <a:r>
              <a:rPr lang="ka-GE" sz="2000" b="1" dirty="0" smtClean="0">
                <a:ea typeface="Sylfaen" panose="010A0502050306030303" pitchFamily="18" charset="0"/>
                <a:cs typeface="Sylfaen" panose="010A0502050306030303" pitchFamily="18" charset="0"/>
              </a:rPr>
              <a:t>შესაძლებლობები:</a:t>
            </a:r>
          </a:p>
          <a:p>
            <a:pPr algn="just"/>
            <a:r>
              <a:rPr lang="ka-GE" sz="2000" b="1" dirty="0" smtClean="0"/>
              <a:t>მხატვრული </a:t>
            </a:r>
            <a:r>
              <a:rPr lang="ka-GE" sz="2000" b="1" dirty="0"/>
              <a:t>ქსოვილების</a:t>
            </a:r>
            <a:r>
              <a:rPr lang="ka-GE" sz="2000" dirty="0"/>
              <a:t> საბაზო პროფესიული კვალიფიკაციის მფლობელს  </a:t>
            </a:r>
            <a:r>
              <a:rPr lang="en-GB" sz="2000" dirty="0" err="1"/>
              <a:t>შეუძლია</a:t>
            </a:r>
            <a:r>
              <a:rPr lang="en-GB" sz="2000" dirty="0"/>
              <a:t> </a:t>
            </a:r>
            <a:r>
              <a:rPr lang="en-GB" sz="2000" dirty="0" err="1"/>
              <a:t>დასაქმდეს</a:t>
            </a:r>
            <a:r>
              <a:rPr lang="en-GB" sz="2000" dirty="0"/>
              <a:t> </a:t>
            </a:r>
            <a:r>
              <a:rPr lang="en-GB" sz="2000" dirty="0" err="1"/>
              <a:t>ნართის</a:t>
            </a:r>
            <a:r>
              <a:rPr lang="en-GB" sz="2000" dirty="0"/>
              <a:t> </a:t>
            </a:r>
            <a:r>
              <a:rPr lang="en-GB" sz="2000" dirty="0" err="1"/>
              <a:t>მღებავად</a:t>
            </a:r>
            <a:r>
              <a:rPr lang="en-GB" sz="2000" dirty="0"/>
              <a:t>, </a:t>
            </a:r>
            <a:r>
              <a:rPr lang="en-GB" sz="2000" dirty="0" err="1"/>
              <a:t>ხალიჩის</a:t>
            </a:r>
            <a:r>
              <a:rPr lang="en-GB" sz="2000" dirty="0"/>
              <a:t> </a:t>
            </a:r>
            <a:r>
              <a:rPr lang="en-GB" sz="2000" dirty="0" err="1"/>
              <a:t>მქსოველად</a:t>
            </a:r>
            <a:r>
              <a:rPr lang="en-GB" sz="2000" dirty="0"/>
              <a:t>, </a:t>
            </a:r>
            <a:r>
              <a:rPr lang="en-GB" sz="2000" dirty="0" err="1"/>
              <a:t>ფარდაგის</a:t>
            </a:r>
            <a:r>
              <a:rPr lang="en-GB" sz="2000" dirty="0"/>
              <a:t> </a:t>
            </a:r>
            <a:r>
              <a:rPr lang="en-GB" sz="2000" dirty="0" err="1"/>
              <a:t>მქსოველად</a:t>
            </a:r>
            <a:r>
              <a:rPr lang="en-GB" sz="2000" dirty="0"/>
              <a:t>, </a:t>
            </a:r>
            <a:r>
              <a:rPr lang="en-GB" sz="2000" dirty="0" err="1"/>
              <a:t>გობელენის</a:t>
            </a:r>
            <a:r>
              <a:rPr lang="en-GB" sz="2000" dirty="0"/>
              <a:t> </a:t>
            </a:r>
            <a:r>
              <a:rPr lang="en-GB" sz="2000" dirty="0" err="1"/>
              <a:t>მქსოველად</a:t>
            </a:r>
            <a:r>
              <a:rPr lang="en-GB" sz="2000" dirty="0"/>
              <a:t>, </a:t>
            </a:r>
            <a:r>
              <a:rPr lang="en-GB" sz="2000" dirty="0" err="1"/>
              <a:t>ტრიკოტაჟული</a:t>
            </a:r>
            <a:r>
              <a:rPr lang="en-GB" sz="2000" dirty="0"/>
              <a:t> </a:t>
            </a:r>
            <a:r>
              <a:rPr lang="en-GB" sz="2000" dirty="0" err="1"/>
              <a:t>ნაწარმის</a:t>
            </a:r>
            <a:r>
              <a:rPr lang="en-GB" sz="2000" dirty="0"/>
              <a:t> </a:t>
            </a:r>
            <a:r>
              <a:rPr lang="en-GB" sz="2000" dirty="0" err="1"/>
              <a:t>მქსოველად</a:t>
            </a:r>
            <a:r>
              <a:rPr lang="en-GB" sz="2000" dirty="0"/>
              <a:t>. </a:t>
            </a:r>
            <a:r>
              <a:rPr lang="en-GB" sz="2000" dirty="0" err="1"/>
              <a:t>ასევ</a:t>
            </a:r>
            <a:r>
              <a:rPr lang="en-GB" sz="2000" dirty="0"/>
              <a:t> </a:t>
            </a:r>
            <a:r>
              <a:rPr lang="en-GB" sz="2000" dirty="0" err="1"/>
              <a:t>როგორც</a:t>
            </a:r>
            <a:r>
              <a:rPr lang="en-GB" sz="2000" dirty="0"/>
              <a:t> </a:t>
            </a:r>
            <a:r>
              <a:rPr lang="en-GB" sz="2000" dirty="0" err="1"/>
              <a:t>მსხვილ</a:t>
            </a:r>
            <a:r>
              <a:rPr lang="en-GB" sz="2000" dirty="0"/>
              <a:t>, </a:t>
            </a:r>
            <a:r>
              <a:rPr lang="en-GB" sz="2000" dirty="0" err="1"/>
              <a:t>საშუალო</a:t>
            </a:r>
            <a:r>
              <a:rPr lang="en-GB" sz="2000" dirty="0"/>
              <a:t>, </a:t>
            </a:r>
            <a:r>
              <a:rPr lang="en-GB" sz="2000" dirty="0" err="1"/>
              <a:t>ისე</a:t>
            </a:r>
            <a:r>
              <a:rPr lang="en-GB" sz="2000" dirty="0"/>
              <a:t> </a:t>
            </a:r>
            <a:r>
              <a:rPr lang="en-GB" sz="2000" dirty="0" err="1"/>
              <a:t>მცირე</a:t>
            </a:r>
            <a:r>
              <a:rPr lang="en-GB" sz="2000" dirty="0"/>
              <a:t> </a:t>
            </a:r>
            <a:r>
              <a:rPr lang="en-GB" sz="2000" dirty="0" err="1"/>
              <a:t>საწარმოში</a:t>
            </a:r>
            <a:r>
              <a:rPr lang="en-GB" sz="2000" dirty="0"/>
              <a:t>, </a:t>
            </a:r>
            <a:r>
              <a:rPr lang="en-GB" sz="2000" dirty="0" err="1"/>
              <a:t>სამხატვრო</a:t>
            </a:r>
            <a:r>
              <a:rPr lang="en-GB" sz="2000" dirty="0"/>
              <a:t> </a:t>
            </a:r>
            <a:r>
              <a:rPr lang="en-GB" sz="2000" dirty="0" err="1"/>
              <a:t>სალონებში</a:t>
            </a:r>
            <a:r>
              <a:rPr lang="en-GB" sz="2000" dirty="0"/>
              <a:t> </a:t>
            </a:r>
            <a:r>
              <a:rPr lang="en-GB" sz="2000" dirty="0" err="1"/>
              <a:t>დარგის</a:t>
            </a:r>
            <a:r>
              <a:rPr lang="en-GB" sz="2000" dirty="0"/>
              <a:t> </a:t>
            </a:r>
            <a:r>
              <a:rPr lang="en-GB" sz="2000" dirty="0" err="1"/>
              <a:t>სპეციალისტად</a:t>
            </a:r>
            <a:r>
              <a:rPr lang="en-GB" sz="2000" dirty="0"/>
              <a:t>. </a:t>
            </a:r>
            <a:r>
              <a:rPr lang="en-GB" sz="2000" dirty="0" err="1"/>
              <a:t>შეუძლია</a:t>
            </a:r>
            <a:r>
              <a:rPr lang="en-GB" sz="2000" dirty="0"/>
              <a:t> </a:t>
            </a:r>
            <a:r>
              <a:rPr lang="en-GB" sz="2000" dirty="0" err="1"/>
              <a:t>დააფუძნოს</a:t>
            </a:r>
            <a:r>
              <a:rPr lang="en-GB" sz="2000" dirty="0"/>
              <a:t> </a:t>
            </a:r>
            <a:r>
              <a:rPr lang="en-GB" sz="2000" dirty="0" err="1"/>
              <a:t>სახელოსნო-სტუდია</a:t>
            </a:r>
            <a:r>
              <a:rPr lang="en-GB" sz="2000" dirty="0"/>
              <a:t> </a:t>
            </a:r>
            <a:r>
              <a:rPr lang="en-GB" sz="2000" dirty="0" err="1"/>
              <a:t>და</a:t>
            </a:r>
            <a:r>
              <a:rPr lang="en-GB" sz="2000" dirty="0"/>
              <a:t> </a:t>
            </a:r>
            <a:r>
              <a:rPr lang="en-GB" sz="2000" dirty="0" err="1"/>
              <a:t>იმუშაოს</a:t>
            </a:r>
            <a:r>
              <a:rPr lang="en-GB" sz="2000" dirty="0"/>
              <a:t> </a:t>
            </a:r>
            <a:r>
              <a:rPr lang="en-GB" sz="2000" dirty="0" err="1"/>
              <a:t>კერძო</a:t>
            </a:r>
            <a:r>
              <a:rPr lang="en-GB" sz="2000" dirty="0"/>
              <a:t> </a:t>
            </a:r>
            <a:r>
              <a:rPr lang="en-GB" sz="2000" dirty="0" err="1"/>
              <a:t>შეკვეთებზე</a:t>
            </a:r>
            <a:r>
              <a:rPr lang="en-GB" sz="2000" dirty="0"/>
              <a:t>.</a:t>
            </a:r>
            <a:endParaRPr lang="en-US" sz="2000" dirty="0"/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Stone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13" y="1948468"/>
            <a:ext cx="3772822" cy="2771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692" y="4642252"/>
            <a:ext cx="2768477" cy="2750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997" y="2013563"/>
            <a:ext cx="3500092" cy="2706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014" y="2041296"/>
            <a:ext cx="2991825" cy="2721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934" y="4795829"/>
            <a:ext cx="3462378" cy="25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94" y="79131"/>
            <a:ext cx="9765256" cy="6778869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a-GE" dirty="0">
                <a:solidFill>
                  <a:srgbClr val="000000"/>
                </a:solidFill>
                <a:ea typeface="Sylfaen" panose="010A0502050306030303" pitchFamily="18" charset="0"/>
                <a:cs typeface="Sylfaen" panose="010A0502050306030303" pitchFamily="18" charset="0"/>
              </a:rPr>
              <a:t> </a:t>
            </a:r>
            <a:r>
              <a:rPr lang="ka-GE" dirty="0" smtClean="0">
                <a:solidFill>
                  <a:srgbClr val="000000"/>
                </a:solidFill>
                <a:ea typeface="Sylfaen" panose="010A0502050306030303" pitchFamily="18" charset="0"/>
                <a:cs typeface="Sylfaen" panose="010A0502050306030303" pitchFamily="18" charset="0"/>
              </a:rPr>
              <a:t>                        </a:t>
            </a:r>
            <a:r>
              <a:rPr lang="ka-GE" sz="3200" dirty="0" smtClean="0">
                <a:solidFill>
                  <a:srgbClr val="000000"/>
                </a:solidFill>
                <a:ea typeface="Sylfaen" panose="010A0502050306030303" pitchFamily="18" charset="0"/>
                <a:cs typeface="Sylfaen" panose="010A0502050306030303" pitchFamily="18" charset="0"/>
              </a:rPr>
              <a:t>კურსდამთავრებულს </a:t>
            </a:r>
            <a:r>
              <a:rPr lang="ka-GE" sz="3200" dirty="0">
                <a:solidFill>
                  <a:srgbClr val="000000"/>
                </a:solidFill>
                <a:ea typeface="Sylfaen" panose="010A0502050306030303" pitchFamily="18" charset="0"/>
                <a:cs typeface="Sylfaen" panose="010A0502050306030303" pitchFamily="18" charset="0"/>
              </a:rPr>
              <a:t>შეუძლია</a:t>
            </a:r>
            <a:r>
              <a:rPr lang="ka-GE" sz="3200" dirty="0" smtClean="0">
                <a:solidFill>
                  <a:srgbClr val="000000"/>
                </a:solidFill>
                <a:ea typeface="Sylfaen" panose="010A0502050306030303" pitchFamily="18" charset="0"/>
                <a:cs typeface="Sylfaen" panose="010A0502050306030303" pitchFamily="18" charset="0"/>
              </a:rPr>
              <a:t>:</a:t>
            </a:r>
          </a:p>
          <a:p>
            <a:pPr lvl="0"/>
            <a:r>
              <a:rPr lang="en-GB" sz="3200" dirty="0" err="1"/>
              <a:t>შექმნას</a:t>
            </a:r>
            <a:r>
              <a:rPr lang="en-GB" sz="3200" dirty="0"/>
              <a:t> </a:t>
            </a:r>
            <a:r>
              <a:rPr lang="en-GB" sz="3200" dirty="0" err="1"/>
              <a:t>ესკიზი</a:t>
            </a:r>
            <a:r>
              <a:rPr lang="en-GB" sz="3200" dirty="0"/>
              <a:t>;</a:t>
            </a:r>
            <a:endParaRPr lang="en-US" sz="3200" dirty="0"/>
          </a:p>
          <a:p>
            <a:pPr lvl="0"/>
            <a:r>
              <a:rPr lang="en-GB" sz="3200" dirty="0" err="1"/>
              <a:t>მოქსოვოს</a:t>
            </a:r>
            <a:r>
              <a:rPr lang="en-GB" sz="3200" dirty="0"/>
              <a:t> </a:t>
            </a:r>
            <a:r>
              <a:rPr lang="en-GB" sz="3200" dirty="0" err="1"/>
              <a:t>ფარდაგი</a:t>
            </a:r>
            <a:r>
              <a:rPr lang="en-GB" sz="3200" dirty="0"/>
              <a:t>;</a:t>
            </a:r>
            <a:endParaRPr lang="en-US" sz="3200" dirty="0"/>
          </a:p>
          <a:p>
            <a:pPr lvl="0"/>
            <a:r>
              <a:rPr lang="en-GB" sz="3200" dirty="0" err="1"/>
              <a:t>მოქსოვოს</a:t>
            </a:r>
            <a:r>
              <a:rPr lang="en-GB" sz="3200" dirty="0"/>
              <a:t> </a:t>
            </a:r>
            <a:r>
              <a:rPr lang="en-GB" sz="3200" dirty="0" err="1"/>
              <a:t>ხალიჩა</a:t>
            </a:r>
            <a:r>
              <a:rPr lang="en-GB" sz="3200" dirty="0"/>
              <a:t>;</a:t>
            </a:r>
            <a:endParaRPr lang="en-US" sz="3200" dirty="0"/>
          </a:p>
          <a:p>
            <a:pPr lvl="0"/>
            <a:r>
              <a:rPr lang="en-GB" sz="3200" dirty="0" err="1"/>
              <a:t>მოქსოვოს</a:t>
            </a:r>
            <a:r>
              <a:rPr lang="en-GB" sz="3200" dirty="0"/>
              <a:t> </a:t>
            </a:r>
            <a:r>
              <a:rPr lang="en-GB" sz="3200" dirty="0" err="1"/>
              <a:t>გობელენი</a:t>
            </a:r>
            <a:r>
              <a:rPr lang="en-GB" sz="3200" dirty="0"/>
              <a:t>;</a:t>
            </a:r>
            <a:endParaRPr lang="en-US" sz="3200" dirty="0"/>
          </a:p>
          <a:p>
            <a:pPr lvl="0"/>
            <a:r>
              <a:rPr lang="en-GB" sz="3200" dirty="0" err="1"/>
              <a:t>მოქსოვოს</a:t>
            </a:r>
            <a:r>
              <a:rPr lang="en-GB" sz="3200" dirty="0"/>
              <a:t> </a:t>
            </a:r>
            <a:r>
              <a:rPr lang="en-GB" sz="3200" dirty="0" err="1"/>
              <a:t>ყაისნაღით</a:t>
            </a:r>
            <a:r>
              <a:rPr lang="en-GB" sz="3200" dirty="0"/>
              <a:t>;</a:t>
            </a:r>
            <a:endParaRPr lang="en-US" sz="3200" dirty="0"/>
          </a:p>
          <a:p>
            <a:pPr lvl="0"/>
            <a:r>
              <a:rPr lang="en-GB" sz="3200" dirty="0" err="1"/>
              <a:t>მოქსოვოს</a:t>
            </a:r>
            <a:r>
              <a:rPr lang="en-GB" sz="3200" dirty="0"/>
              <a:t> </a:t>
            </a:r>
            <a:r>
              <a:rPr lang="en-GB" sz="3200" dirty="0" err="1"/>
              <a:t>ჩხირებით</a:t>
            </a:r>
            <a:r>
              <a:rPr lang="en-GB" sz="3200" dirty="0"/>
              <a:t>;</a:t>
            </a:r>
            <a:endParaRPr lang="en-US" sz="3200" dirty="0"/>
          </a:p>
          <a:p>
            <a:r>
              <a:rPr lang="en-US" sz="3200" dirty="0" err="1"/>
              <a:t>მოქსოვოს</a:t>
            </a:r>
            <a:r>
              <a:rPr lang="en-US" sz="3200" dirty="0"/>
              <a:t> </a:t>
            </a:r>
            <a:r>
              <a:rPr lang="en-US" sz="3200" dirty="0" err="1"/>
              <a:t>მხატვრული</a:t>
            </a:r>
            <a:r>
              <a:rPr lang="en-US" sz="3200" dirty="0"/>
              <a:t> </a:t>
            </a:r>
            <a:r>
              <a:rPr lang="en-US" sz="3200" dirty="0" err="1"/>
              <a:t>ტრიკოტაჟის</a:t>
            </a:r>
            <a:r>
              <a:rPr lang="en-US" sz="3200" dirty="0"/>
              <a:t> </a:t>
            </a:r>
            <a:r>
              <a:rPr lang="en-US" sz="3200" dirty="0" err="1"/>
              <a:t>ნაწარმი</a:t>
            </a:r>
            <a:r>
              <a:rPr lang="en-US" sz="3200" dirty="0"/>
              <a:t>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839" y="465992"/>
            <a:ext cx="9719774" cy="1439008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1000"/>
              </a:spcBef>
            </a:pPr>
            <a:r>
              <a:rPr lang="ka-GE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                   პროგრამაზე </a:t>
            </a:r>
            <a:r>
              <a:rPr lang="ka-GE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პროფესიული სტუდენტის სწავლა </a:t>
            </a:r>
            <a:r>
              <a:rPr lang="ka-GE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უფასო</a:t>
            </a:r>
            <a:br>
              <a:rPr lang="ka-GE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</a:br>
            <a:r>
              <a:rPr lang="ka-GE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/>
            </a:r>
            <a:br>
              <a:rPr lang="ka-GE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</a:br>
            <a:r>
              <a:rPr lang="ka-GE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          </a:t>
            </a:r>
            <a:r>
              <a:rPr lang="ka-GE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                   სწავლას </a:t>
            </a:r>
            <a:r>
              <a:rPr lang="ka-GE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სრულად აფინანსებს სახელმწიფო</a:t>
            </a:r>
            <a:br>
              <a:rPr lang="ka-GE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</a:b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/>
            </a:r>
            <a:b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85" y="1905000"/>
            <a:ext cx="10801227" cy="4601308"/>
          </a:xfrm>
        </p:spPr>
        <p:txBody>
          <a:bodyPr>
            <a:normAutofit/>
          </a:bodyPr>
          <a:lstStyle/>
          <a:p>
            <a:r>
              <a:rPr lang="ka-GE" sz="2400" dirty="0">
                <a:solidFill>
                  <a:schemeClr val="tx1"/>
                </a:solidFill>
              </a:rPr>
              <a:t>პროფესიულ პროგრამაზე სწავლის მსურველთა</a:t>
            </a:r>
            <a:br>
              <a:rPr lang="ka-GE" sz="2400" dirty="0">
                <a:solidFill>
                  <a:schemeClr val="tx1"/>
                </a:solidFill>
              </a:rPr>
            </a:br>
            <a:r>
              <a:rPr lang="ka-GE" sz="2400" dirty="0">
                <a:solidFill>
                  <a:schemeClr val="tx1"/>
                </a:solidFill>
              </a:rPr>
              <a:t>რეგისტრაცია მიმდინარეობს </a:t>
            </a:r>
            <a:r>
              <a:rPr lang="ka-GE" sz="2400" b="1" dirty="0">
                <a:solidFill>
                  <a:schemeClr val="tx1"/>
                </a:solidFill>
              </a:rPr>
              <a:t>2022 წლის 2 მაისიდან 22 აგვისტოს ჩათვლით</a:t>
            </a:r>
          </a:p>
          <a:p>
            <a:r>
              <a:rPr lang="ka-GE" sz="2400" dirty="0" smtClean="0">
                <a:solidFill>
                  <a:schemeClr val="tx1"/>
                </a:solidFill>
              </a:rPr>
              <a:t>რეგისტრაციის </a:t>
            </a:r>
            <a:r>
              <a:rPr lang="ka-GE" sz="2400" dirty="0">
                <a:solidFill>
                  <a:schemeClr val="tx1"/>
                </a:solidFill>
              </a:rPr>
              <a:t>გავლა შესაძლებელია ვებ- გვერდზე: </a:t>
            </a:r>
            <a:r>
              <a:rPr lang="en-US" sz="2400" b="1" dirty="0">
                <a:solidFill>
                  <a:schemeClr val="tx1"/>
                </a:solidFill>
              </a:rPr>
              <a:t>vet.emis.ge 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ka-GE" sz="2400" dirty="0" smtClean="0">
                <a:solidFill>
                  <a:schemeClr val="tx1"/>
                </a:solidFill>
              </a:rPr>
              <a:t>/ ან </a:t>
            </a:r>
            <a:r>
              <a:rPr lang="ka-GE" sz="2400" dirty="0">
                <a:solidFill>
                  <a:schemeClr val="tx1"/>
                </a:solidFill>
              </a:rPr>
              <a:t>თამარ მეფის ქ. 59 (აწსუ </a:t>
            </a:r>
            <a:r>
              <a:rPr lang="en-US" sz="2400" dirty="0">
                <a:solidFill>
                  <a:schemeClr val="tx1"/>
                </a:solidFill>
              </a:rPr>
              <a:t>I </a:t>
            </a:r>
            <a:r>
              <a:rPr lang="ka-GE" sz="2400" dirty="0">
                <a:solidFill>
                  <a:schemeClr val="tx1"/>
                </a:solidFill>
              </a:rPr>
              <a:t>კორპუსი, </a:t>
            </a:r>
            <a:r>
              <a:rPr lang="en-US" sz="2400" dirty="0">
                <a:solidFill>
                  <a:schemeClr val="tx1"/>
                </a:solidFill>
              </a:rPr>
              <a:t>N -</a:t>
            </a:r>
            <a:r>
              <a:rPr lang="en-US" sz="2400" dirty="0" smtClean="0">
                <a:solidFill>
                  <a:schemeClr val="tx1"/>
                </a:solidFill>
              </a:rPr>
              <a:t>1107</a:t>
            </a:r>
            <a:r>
              <a:rPr lang="ka-GE" sz="2400" dirty="0" smtClean="0">
                <a:solidFill>
                  <a:schemeClr val="tx1"/>
                </a:solidFill>
              </a:rPr>
              <a:t>)</a:t>
            </a:r>
            <a:endParaRPr lang="ka-GE" sz="2400" dirty="0">
              <a:solidFill>
                <a:schemeClr val="tx1"/>
              </a:solidFill>
            </a:endParaRPr>
          </a:p>
          <a:p>
            <a:r>
              <a:rPr lang="ka-GE" sz="2400" dirty="0" smtClean="0">
                <a:solidFill>
                  <a:schemeClr val="tx1"/>
                </a:solidFill>
              </a:rPr>
              <a:t> პროგრამაზე ჩარიცხვა მოხდება </a:t>
            </a:r>
            <a:r>
              <a:rPr lang="ka-GE" sz="2400" b="1" dirty="0">
                <a:solidFill>
                  <a:schemeClr val="tx1"/>
                </a:solidFill>
              </a:rPr>
              <a:t>შემოქმედებითი </a:t>
            </a:r>
            <a:r>
              <a:rPr lang="ka-GE" sz="2400" b="1" dirty="0" smtClean="0">
                <a:solidFill>
                  <a:schemeClr val="tx1"/>
                </a:solidFill>
              </a:rPr>
              <a:t>ტურის  </a:t>
            </a:r>
            <a:r>
              <a:rPr lang="ka-GE" sz="2400" dirty="0" smtClean="0">
                <a:solidFill>
                  <a:schemeClr val="tx1"/>
                </a:solidFill>
              </a:rPr>
              <a:t>საფუძველზე</a:t>
            </a:r>
            <a:r>
              <a:rPr lang="ka-GE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ka-GE" sz="2400" dirty="0">
                <a:solidFill>
                  <a:schemeClr val="tx1"/>
                </a:solidFill>
              </a:rPr>
              <a:t>დამატებითი კითხვების შემთხვევაში მოგვწერეთ </a:t>
            </a:r>
            <a:r>
              <a:rPr lang="en-US" sz="2400" dirty="0">
                <a:solidFill>
                  <a:schemeClr val="tx1"/>
                </a:solidFill>
              </a:rPr>
              <a:t>Facebook </a:t>
            </a:r>
            <a:r>
              <a:rPr lang="ka-GE" sz="2400" dirty="0">
                <a:solidFill>
                  <a:schemeClr val="tx1"/>
                </a:solidFill>
              </a:rPr>
              <a:t>გვერდზე- </a:t>
            </a:r>
            <a:r>
              <a:rPr lang="ka-GE" sz="2400" b="1" dirty="0">
                <a:solidFill>
                  <a:schemeClr val="tx1"/>
                </a:solidFill>
              </a:rPr>
              <a:t>„აწსუ პროფესიული და უწყვეტი განათლების ცენტრი’’</a:t>
            </a:r>
            <a:r>
              <a:rPr lang="ka-GE" sz="2400" dirty="0">
                <a:solidFill>
                  <a:schemeClr val="tx1"/>
                </a:solidFill>
              </a:rPr>
              <a:t>, ან მიმართეთ პროგრამის ხელმძღვანელს . ( </a:t>
            </a:r>
            <a:r>
              <a:rPr lang="ka-GE" sz="2400" dirty="0" smtClean="0">
                <a:solidFill>
                  <a:schemeClr val="tx1"/>
                </a:solidFill>
              </a:rPr>
              <a:t>თამარ მოსეშვილი. ტელ.: 595 51 84 55)</a:t>
            </a:r>
            <a:endParaRPr lang="ka-GE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5806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241</TotalTime>
  <Words>121</Words>
  <Application>Microsoft Office PowerPoint</Application>
  <PresentationFormat>Widescreen</PresentationFormat>
  <Paragraphs>19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StoneSans</vt:lpstr>
      <vt:lpstr>Sylfaen</vt:lpstr>
      <vt:lpstr>Times New Roman</vt:lpstr>
      <vt:lpstr>Wingdings 3</vt:lpstr>
      <vt:lpstr>Wisp</vt:lpstr>
      <vt:lpstr>         პროფესიული პროგრამა                მხატვრული ქსოვილები</vt:lpstr>
      <vt:lpstr>მხატვრული ქსოვილები</vt:lpstr>
      <vt:lpstr>პროგრამის მიზანი: პროფესიული საგანმანათლებლო პროგრამის მიზანია უზრუნველყოს როგორც ადგილობრივი, ასევე საერთაშორისო შრომის ბაზრისთვის კონკურენტუნარიანი კადრების მომზადება მხატვრული ქსოვილების  მიმართულებით.</vt:lpstr>
      <vt:lpstr>PowerPoint Presentation</vt:lpstr>
      <vt:lpstr>PowerPoint Presentation</vt:lpstr>
      <vt:lpstr>                   პროგრამაზე პროფესიული სტუდენტის სწავლა უფასო                               სწავლას სრულად აფინანსებს სახელმწიფო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ოფისის მენეჯერი</dc:title>
  <dc:creator>Windows User</dc:creator>
  <cp:lastModifiedBy>Tamriko</cp:lastModifiedBy>
  <cp:revision>37</cp:revision>
  <dcterms:created xsi:type="dcterms:W3CDTF">2020-05-07T15:29:20Z</dcterms:created>
  <dcterms:modified xsi:type="dcterms:W3CDTF">2022-06-04T09:32:36Z</dcterms:modified>
</cp:coreProperties>
</file>